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E885714-9B56-4711-A7ED-9EB6B0D65C2B}">
  <a:tblStyle styleId="{FE885714-9B56-4711-A7ED-9EB6B0D65C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3af5ff4aed_6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3af5ff4aed_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09fdbf1fa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09fdbf1fa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09fdbf1fa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09fdbf1fa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09fdbf1f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09fdbf1f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09fdbf1fa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09fdbf1fa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09fdbf1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09fdbf1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09fdbf1f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09fdbf1f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09fdbf1f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509fdbf1f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509fdbf1f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509fdbf1f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09fdbf1f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509fdbf1f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3af5ff4aed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3af5ff4ae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09fdbf1f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09fdbf1f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24f2fc577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24f2fc577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509fdbf1f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509fdbf1f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3af5ff4aed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3af5ff4aed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3af5ff4aed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3af5ff4aed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509fdbf1f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509fdbf1f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4ba4adc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4ba4adc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4f2fc577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4f2fc577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4f2fc577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24f2fc577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3af5ff4ae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3af5ff4ae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af5ff4aed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af5ff4aed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WuShaoJui/111_2_ESLAB_Projec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ohsyoYR92QAzCD4irxC7qN9vq2KPErnL/view" TargetMode="External"/><Relationship Id="rId4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janjongboom/b-l475e-iot01a-audio-mbed" TargetMode="External"/><Relationship Id="rId4" Type="http://schemas.openxmlformats.org/officeDocument/2006/relationships/hyperlink" Target="https://pub.tik.ee.ethz.ch/students/2013-FS/GA-2013-03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2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/>
              <a:t>Remote Control by Clap Detection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/>
              <a:t>Final Report (23/06/09)</a:t>
            </a:r>
            <a:endParaRPr sz="42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95831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組員: 吳紹睿、林家弘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212050" y="4642413"/>
            <a:ext cx="47199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zh-TW" sz="1400" u="sng">
                <a:solidFill>
                  <a:schemeClr val="hlink"/>
                </a:solidFill>
                <a:hlinkClick r:id="rId3"/>
              </a:rPr>
              <a:t>https://github.com/WuShaoJui/111_2_ESLAB_Project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000"/>
              <a:t>A</a:t>
            </a:r>
            <a:r>
              <a:rPr lang="zh-TW" sz="2000"/>
              <a:t>daptive threshold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Noisy enviroment</a:t>
            </a:r>
            <a:endParaRPr sz="20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Clap detection algorithm (3)</a:t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925" y="1152475"/>
            <a:ext cx="4611374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00" y="2792296"/>
            <a:ext cx="3456250" cy="4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BLE and Clap decode</a:t>
            </a:r>
            <a:endParaRPr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每當Stm偵測到拍手後，會根據</a:t>
            </a:r>
            <a:r>
              <a:rPr lang="zh-TW"/>
              <a:t>Audio buffer複寫次數以及目前寫入位置來判斷程式運行時間，並將計算出的時間經由BLE傳至Rpi。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Rpi方面則會記住上一次拍手的時間，計算這兩次拍手的間隔來判斷訊號為0或1。</a:t>
            </a:r>
            <a:endParaRPr/>
          </a:p>
        </p:txBody>
      </p:sp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50" y="1991049"/>
            <a:ext cx="8236701" cy="7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LED in progress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000"/>
              <a:t>High (receiving instrution)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Low (IDLE)</a:t>
            </a:r>
            <a:endParaRPr sz="20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24325"/>
            <a:ext cx="3541275" cy="29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Seven-segment display </a:t>
            </a:r>
            <a:r>
              <a:rPr lang="zh-TW"/>
              <a:t>controlled by RPi GPIO</a:t>
            </a:r>
            <a:endParaRPr b="1"/>
          </a:p>
        </p:txBody>
      </p:sp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0324" y="1637212"/>
            <a:ext cx="2100800" cy="272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550" y="1172562"/>
            <a:ext cx="3091176" cy="365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275" y="1466702"/>
            <a:ext cx="1826626" cy="306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Clear instruction</a:t>
            </a:r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000"/>
              <a:t>打錯指令或發現麥克風誤認雜訊時，需要將錯誤的指令清除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若3秒內沒有偵測到拍手，清空目前的指令</a:t>
            </a:r>
            <a:endParaRPr sz="20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Functionality</a:t>
            </a:r>
            <a:endParaRPr/>
          </a:p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311700" y="946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Binary encoding function: </a:t>
            </a:r>
            <a:r>
              <a:rPr lang="zh-TW"/>
              <a:t>指令長度 = 4 → 16個指令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長間隔: 1、短間隔: 0</a:t>
            </a:r>
            <a:endParaRPr/>
          </a:p>
        </p:txBody>
      </p:sp>
      <p:sp>
        <p:nvSpPr>
          <p:cNvPr id="186" name="Google Shape;18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aphicFrame>
        <p:nvGraphicFramePr>
          <p:cNvPr id="187" name="Google Shape;187;p27"/>
          <p:cNvGraphicFramePr/>
          <p:nvPr/>
        </p:nvGraphicFramePr>
        <p:xfrm>
          <a:off x="1610250" y="177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{FE885714-9B56-4711-A7ED-9EB6B0D65C2B}</a:tableStyleId>
              </a:tblPr>
              <a:tblGrid>
                <a:gridCol w="1296625"/>
                <a:gridCol w="4626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Function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描述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 ~ 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設定七段顯示器數字(倒數用)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切換目前設定的顯示器至另一個顯示器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倒數開始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12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LED開關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13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顯示濕度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14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顯示溫度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15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顯示時間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RPi Multithreading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需要同時做到: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藍牙接收拍手通知 (BLE)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根據通知決定指令 (PERI)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更新溫度、濕度 (updata_DHT)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當相關指令觸發時，</a:t>
            </a:r>
            <a:br>
              <a:rPr lang="zh-TW"/>
            </a:br>
            <a:r>
              <a:rPr lang="zh-TW"/>
              <a:t>顯示時間或倒數 </a:t>
            </a:r>
            <a:br>
              <a:rPr lang="zh-TW"/>
            </a:br>
            <a:r>
              <a:rPr lang="zh-TW"/>
              <a:t>(display_time , count_down)</a:t>
            </a:r>
            <a:endParaRPr/>
          </a:p>
        </p:txBody>
      </p:sp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150" y="1632201"/>
            <a:ext cx="4682150" cy="24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BLE()</a:t>
            </a:r>
            <a:endParaRPr/>
          </a:p>
        </p:txBody>
      </p:sp>
      <p:sp>
        <p:nvSpPr>
          <p:cNvPr id="201" name="Google Shape;20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962" y="1017725"/>
            <a:ext cx="6530074" cy="39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PERI()</a:t>
            </a:r>
            <a:endParaRPr/>
          </a:p>
        </p:txBody>
      </p:sp>
      <p:sp>
        <p:nvSpPr>
          <p:cNvPr id="208" name="Google Shape;20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300" y="1134737"/>
            <a:ext cx="3949376" cy="31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updata_DHT()</a:t>
            </a:r>
            <a:endParaRPr/>
          </a:p>
        </p:txBody>
      </p:sp>
      <p:sp>
        <p:nvSpPr>
          <p:cNvPr id="215" name="Google Shape;21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750" y="1017725"/>
            <a:ext cx="5796499" cy="391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Architecture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Layout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STM32L475E microphone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Audio data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Clap detection algorithm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BLE transfer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Clap period decoding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Functionality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Multithreading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display_time() ,  count_down()</a:t>
            </a:r>
            <a:endParaRPr/>
          </a:p>
        </p:txBody>
      </p:sp>
      <p:sp>
        <p:nvSpPr>
          <p:cNvPr id="222" name="Google Shape;22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29" y="1246825"/>
            <a:ext cx="3803007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286" y="1246825"/>
            <a:ext cx="4534864" cy="327130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 txBox="1"/>
          <p:nvPr/>
        </p:nvSpPr>
        <p:spPr>
          <a:xfrm>
            <a:off x="5284913" y="4387760"/>
            <a:ext cx="30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……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4424" y="4675075"/>
            <a:ext cx="2221600" cy="1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</a:t>
            </a:r>
            <a:endParaRPr/>
          </a:p>
        </p:txBody>
      </p:sp>
      <p:sp>
        <p:nvSpPr>
          <p:cNvPr id="232" name="Google Shape;23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33" name="Google Shape;233;p33" title="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5575" y="1075300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分工</a:t>
            </a:r>
            <a:endParaRPr/>
          </a:p>
        </p:txBody>
      </p:sp>
      <p:sp>
        <p:nvSpPr>
          <p:cNvPr id="239" name="Google Shape;23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吳紹睿：麥克風音訊處理、BLE、RPi multithreading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林家弘：拍手偵測演算法、RPi GPIO控制、接線師</a:t>
            </a:r>
            <a:endParaRPr/>
          </a:p>
        </p:txBody>
      </p:sp>
      <p:sp>
        <p:nvSpPr>
          <p:cNvPr id="240" name="Google Shape;24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參考資料</a:t>
            </a:r>
            <a:endParaRPr/>
          </a:p>
        </p:txBody>
      </p:sp>
      <p:sp>
        <p:nvSpPr>
          <p:cNvPr id="246" name="Google Shape;24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B-L475E-IOT01A-User-Manual-2019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https://github.com/janjongboom/b-l475e-iot01a-audio-mbed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https://pub.tik.ee.ethz.ch/students/2013-FS/GA-2013-03.pdf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Architecture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715" y="3134000"/>
            <a:ext cx="1602875" cy="11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9813" y="989239"/>
            <a:ext cx="2110300" cy="117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0050" y="1262450"/>
            <a:ext cx="1114000" cy="11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473850" y="4198375"/>
            <a:ext cx="224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STM32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拍手偵測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1611165" y="2479213"/>
            <a:ext cx="0" cy="552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" name="Google Shape;74;p15"/>
          <p:cNvCxnSpPr/>
          <p:nvPr/>
        </p:nvCxnSpPr>
        <p:spPr>
          <a:xfrm flipH="1" rot="10800000">
            <a:off x="2583600" y="2038600"/>
            <a:ext cx="1481400" cy="1469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" name="Google Shape;75;p15"/>
          <p:cNvSpPr txBox="1"/>
          <p:nvPr/>
        </p:nvSpPr>
        <p:spPr>
          <a:xfrm>
            <a:off x="3052250" y="3031225"/>
            <a:ext cx="121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Data transfer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by BLE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0950" y="2416800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46150" y="291950"/>
            <a:ext cx="651505" cy="117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5"/>
          <p:cNvCxnSpPr/>
          <p:nvPr/>
        </p:nvCxnSpPr>
        <p:spPr>
          <a:xfrm flipH="1" rot="10800000">
            <a:off x="5890125" y="1114100"/>
            <a:ext cx="702300" cy="639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" name="Google Shape;79;p15"/>
          <p:cNvCxnSpPr>
            <a:endCxn id="80" idx="1"/>
          </p:cNvCxnSpPr>
          <p:nvPr/>
        </p:nvCxnSpPr>
        <p:spPr>
          <a:xfrm>
            <a:off x="5890125" y="2133250"/>
            <a:ext cx="842700" cy="759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" name="Google Shape;81;p15"/>
          <p:cNvSpPr txBox="1"/>
          <p:nvPr/>
        </p:nvSpPr>
        <p:spPr>
          <a:xfrm>
            <a:off x="6536150" y="1512875"/>
            <a:ext cx="147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LED開關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6597586" y="4201650"/>
            <a:ext cx="241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顯示時間</a:t>
            </a:r>
            <a:r>
              <a:rPr lang="zh-TW">
                <a:solidFill>
                  <a:schemeClr val="dk1"/>
                </a:solidFill>
              </a:rPr>
              <a:t>、</a:t>
            </a:r>
            <a:r>
              <a:rPr lang="zh-TW">
                <a:solidFill>
                  <a:schemeClr val="dk1"/>
                </a:solidFill>
              </a:rPr>
              <a:t>氣溫、濕度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以及倒數計時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3954875" y="373638"/>
            <a:ext cx="159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RPi</a:t>
            </a:r>
            <a:r>
              <a:rPr lang="zh-TW">
                <a:solidFill>
                  <a:schemeClr val="dk1"/>
                </a:solidFill>
              </a:rPr>
              <a:t>作為控制中心控制周邊設備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7849" y="2146222"/>
            <a:ext cx="896475" cy="199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82473" y="2146222"/>
            <a:ext cx="896475" cy="199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14000" y="3200745"/>
            <a:ext cx="1339751" cy="131234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4078036" y="4513100"/>
            <a:ext cx="24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DHT11輸入氣溫、濕度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89" name="Google Shape;89;p15"/>
          <p:cNvCxnSpPr>
            <a:endCxn id="90" idx="2"/>
          </p:cNvCxnSpPr>
          <p:nvPr/>
        </p:nvCxnSpPr>
        <p:spPr>
          <a:xfrm flipH="1" rot="10800000">
            <a:off x="5238182" y="2146213"/>
            <a:ext cx="403200" cy="864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" name="Google Shape;90;p15"/>
          <p:cNvSpPr txBox="1"/>
          <p:nvPr/>
        </p:nvSpPr>
        <p:spPr>
          <a:xfrm>
            <a:off x="5238182" y="1746013"/>
            <a:ext cx="80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GPIO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Layout</a:t>
            </a:r>
            <a:endParaRPr/>
          </a:p>
        </p:txBody>
      </p: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694" y="0"/>
            <a:ext cx="68313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STM32 Microphone</a:t>
            </a:r>
            <a:endParaRPr/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Sample rate: 16000 /s ,  Data rate: 32000 Byte/s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DMA讓我們可以不用透過CPU將mic的data寫入RAM中，因此在錄音的過程中可以同時執行主程式。我們將mic的data先寫入PCM buffer，且寫滿後會從頭寫入，避免占用過多記憶體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Half / Complete Transfer Interrupt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1152475"/>
            <a:ext cx="8520600" cy="21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當PCM buffer半滿/全滿時，會觸發half/complete transfer interrupt，此時可以在ISR中將PCM buffer的其中一半寫入後續處理資料用的audio buffer。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PCM buffer: 2 B * 32 = 64 Bytes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Mic data rate = 32000 B/s -&gt; 2ms for one complete transfer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14763" l="0" r="0" t="0"/>
          <a:stretch/>
        </p:blipFill>
        <p:spPr>
          <a:xfrm>
            <a:off x="366900" y="3178750"/>
            <a:ext cx="7595651" cy="3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538" y="3707175"/>
            <a:ext cx="8520601" cy="381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Audio data structure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Audio buffer: </a:t>
            </a:r>
            <a:r>
              <a:rPr lang="zh-TW"/>
              <a:t>32000 Bytes -&gt; 可以儲存1s的資料 (Mic data rate = 32000 B/s)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當寫入Audio buffer的index超過buffer長度時，將index歸0以達成循環寫入。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我們儲存1秒的音訊，以便後續拍手偵測演算法處理。</a:t>
            </a:r>
            <a:endParaRPr/>
          </a:p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000"/>
              <a:t>sample period : 1ms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000"/>
              <a:t>Short term maximum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l</a:t>
            </a:r>
            <a:r>
              <a:rPr lang="zh-TW" sz="2000"/>
              <a:t>ink exponential decay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average of maximum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smooth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Clap detection algorithm (1)</a:t>
            </a:r>
            <a:endParaRPr/>
          </a:p>
        </p:txBody>
      </p:sp>
      <p:sp>
        <p:nvSpPr>
          <p:cNvPr id="127" name="Google Shape;12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375" y="3038645"/>
            <a:ext cx="7769226" cy="1923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000"/>
              <a:t>M</a:t>
            </a:r>
            <a:r>
              <a:rPr lang="zh-TW" sz="2000"/>
              <a:t>aximum duration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Clap shouldn’t last long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Skip after detection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echo filter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Clap detection algorithm (2)</a:t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3" y="1152474"/>
            <a:ext cx="4312049" cy="32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2125" y="4311325"/>
            <a:ext cx="1265152" cy="7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588" y="2722306"/>
            <a:ext cx="4400201" cy="16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